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04" r:id="rId2"/>
    <p:sldId id="286" r:id="rId3"/>
    <p:sldId id="284" r:id="rId4"/>
    <p:sldId id="313" r:id="rId5"/>
    <p:sldId id="314" r:id="rId6"/>
    <p:sldId id="316" r:id="rId7"/>
    <p:sldId id="325" r:id="rId8"/>
    <p:sldId id="272" r:id="rId9"/>
    <p:sldId id="277" r:id="rId10"/>
    <p:sldId id="273" r:id="rId11"/>
    <p:sldId id="310" r:id="rId12"/>
    <p:sldId id="280" r:id="rId13"/>
    <p:sldId id="312" r:id="rId14"/>
    <p:sldId id="297" r:id="rId15"/>
    <p:sldId id="296" r:id="rId16"/>
    <p:sldId id="326" r:id="rId17"/>
    <p:sldId id="295" r:id="rId18"/>
    <p:sldId id="301" r:id="rId19"/>
  </p:sldIdLst>
  <p:sldSz cx="9144000" cy="6858000" type="screen4x3"/>
  <p:notesSz cx="6881813" cy="96615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43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2537" autoAdjust="0"/>
    <p:restoredTop sz="94660"/>
  </p:normalViewPr>
  <p:slideViewPr>
    <p:cSldViewPr>
      <p:cViewPr varScale="1">
        <p:scale>
          <a:sx n="82" d="100"/>
          <a:sy n="82" d="100"/>
        </p:scale>
        <p:origin x="161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898" y="72"/>
      </p:cViewPr>
      <p:guideLst>
        <p:guide orient="horz" pos="3043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AF4BFEE-34D5-425E-B7D3-B1BD3ADAC5E2}"/>
    <pc:docChg chg="modSld">
      <pc:chgData name="" userId="" providerId="" clId="Web-{2AF4BFEE-34D5-425E-B7D3-B1BD3ADAC5E2}" dt="2018-07-09T19:08:26.205" v="21" actId="14100"/>
      <pc:docMkLst>
        <pc:docMk/>
      </pc:docMkLst>
      <pc:sldChg chg="addSp modSp modNotes">
        <pc:chgData name="" userId="" providerId="" clId="Web-{2AF4BFEE-34D5-425E-B7D3-B1BD3ADAC5E2}" dt="2018-07-09T19:08:26.205" v="21" actId="14100"/>
        <pc:sldMkLst>
          <pc:docMk/>
          <pc:sldMk cId="3398499903" sldId="326"/>
        </pc:sldMkLst>
        <pc:picChg chg="add mod">
          <ac:chgData name="" userId="" providerId="" clId="Web-{2AF4BFEE-34D5-425E-B7D3-B1BD3ADAC5E2}" dt="2018-07-09T19:08:26.205" v="21" actId="14100"/>
          <ac:picMkLst>
            <pc:docMk/>
            <pc:sldMk cId="3398499903" sldId="326"/>
            <ac:picMk id="2" creationId="{4E15D2C8-5A74-4872-A3C0-7C67D04301A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88E47836-9240-4B39-8A59-1ADF44BC95A6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7D7D117E-DD13-4ADD-A10E-383963D5B7E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575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F0D71B63-1E21-4DB1-BCDF-5BEEA8481BF0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723900"/>
            <a:ext cx="4832350" cy="3624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589225"/>
            <a:ext cx="5505450" cy="4347686"/>
          </a:xfrm>
          <a:prstGeom prst="rect">
            <a:avLst/>
          </a:prstGeom>
        </p:spPr>
        <p:txBody>
          <a:bodyPr vert="horz" lIns="94531" tIns="47265" rIns="94531" bIns="4726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C10D5D5F-B18A-4DC7-9CAF-757957002B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297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b="1" dirty="0"/>
          </a:p>
          <a:p>
            <a:r>
              <a:rPr lang="en-GB" b="1" dirty="0"/>
              <a:t> </a:t>
            </a:r>
            <a:r>
              <a:rPr lang="en-GB" sz="1700" u="sng" dirty="0"/>
              <a:t>Themes covered in this presentation</a:t>
            </a:r>
            <a:endParaRPr lang="en-GB" sz="1700" dirty="0"/>
          </a:p>
          <a:p>
            <a:endParaRPr lang="en-GB" sz="1700" dirty="0"/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Archaeology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Civic Pride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Culture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Geography – urban, topography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Heritage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History – local, social, economic</a:t>
            </a:r>
          </a:p>
          <a:p>
            <a:endParaRPr lang="en-GB" sz="1700" b="1" dirty="0"/>
          </a:p>
          <a:p>
            <a:pPr eaLnBrk="1" hangingPunct="1">
              <a:spcBef>
                <a:spcPct val="0"/>
              </a:spcBef>
            </a:pPr>
            <a:endParaRPr lang="en-GB" sz="1700" b="1" i="1" dirty="0"/>
          </a:p>
          <a:p>
            <a:pPr eaLnBrk="1" hangingPunct="1">
              <a:spcBef>
                <a:spcPct val="0"/>
              </a:spcBef>
            </a:pPr>
            <a:endParaRPr lang="en-GB" b="1" dirty="0"/>
          </a:p>
          <a:p>
            <a:pPr eaLnBrk="1" hangingPunct="1">
              <a:spcBef>
                <a:spcPct val="0"/>
              </a:spcBef>
            </a:pPr>
            <a:endParaRPr lang="en-GB" b="1" dirty="0"/>
          </a:p>
          <a:p>
            <a:pPr eaLnBrk="1" hangingPunct="1">
              <a:spcBef>
                <a:spcPct val="0"/>
              </a:spcBef>
            </a:pPr>
            <a:endParaRPr lang="en-GB" b="1" dirty="0"/>
          </a:p>
          <a:p>
            <a:pPr eaLnBrk="1" hangingPunct="1">
              <a:spcBef>
                <a:spcPct val="0"/>
              </a:spcBef>
            </a:pPr>
            <a:endParaRPr lang="en-GB" i="1" dirty="0"/>
          </a:p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7A4D1A-9687-4792-A1A8-D159F4DBEA18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638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Turn left up Chalk Lane.</a:t>
            </a:r>
          </a:p>
          <a:p>
            <a:endParaRPr lang="en-GB" sz="1600" dirty="0"/>
          </a:p>
          <a:p>
            <a:r>
              <a:rPr lang="en-GB" sz="1600" dirty="0"/>
              <a:t>The curve of the road follows the outside of the castle’s south outer bailey wall.</a:t>
            </a:r>
          </a:p>
          <a:p>
            <a:endParaRPr lang="en-GB" sz="1600" dirty="0"/>
          </a:p>
          <a:p>
            <a:r>
              <a:rPr lang="en-GB" sz="1600" dirty="0"/>
              <a:t>Then walk passed another knight.</a:t>
            </a:r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                                                      And into…………</a:t>
            </a:r>
          </a:p>
          <a:p>
            <a:endParaRPr lang="en-GB" sz="1700" dirty="0"/>
          </a:p>
          <a:p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32F99BC-65BB-4C91-A657-E3C4DD8369F6}"/>
              </a:ext>
            </a:extLst>
          </p:cNvPr>
          <p:cNvSpPr/>
          <p:nvPr/>
        </p:nvSpPr>
        <p:spPr>
          <a:xfrm>
            <a:off x="4660106" y="7345362"/>
            <a:ext cx="7290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91838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7588" y="4588624"/>
            <a:ext cx="5505450" cy="4347686"/>
          </a:xfrm>
        </p:spPr>
        <p:txBody>
          <a:bodyPr>
            <a:normAutofit/>
          </a:bodyPr>
          <a:lstStyle/>
          <a:p>
            <a:r>
              <a:rPr lang="en-GB" sz="1600" dirty="0"/>
              <a:t>….Chalk Lane carpark.</a:t>
            </a:r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Before this carpark was laid in the 1970’s, archaeologists uncovered evidence of  Medieval and even earlier Saxon activity.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Carry on to the far side and you will see…..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433C16-F671-4A66-864B-0E6964449FFB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27FE97A-9938-48F5-8090-D6927BC31605}"/>
              </a:ext>
            </a:extLst>
          </p:cNvPr>
          <p:cNvSpPr/>
          <p:nvPr/>
        </p:nvSpPr>
        <p:spPr>
          <a:xfrm>
            <a:off x="4431506" y="7421562"/>
            <a:ext cx="92022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8927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More knights ….</a:t>
            </a:r>
          </a:p>
          <a:p>
            <a:endParaRPr lang="en-GB" sz="1600" dirty="0"/>
          </a:p>
          <a:p>
            <a:r>
              <a:rPr lang="en-GB" sz="1600" dirty="0"/>
              <a:t>and </a:t>
            </a:r>
          </a:p>
          <a:p>
            <a:endParaRPr lang="en-GB" sz="1600" dirty="0"/>
          </a:p>
          <a:p>
            <a:r>
              <a:rPr lang="en-GB" sz="1600" dirty="0"/>
              <a:t>……….. A sign pointing to the entrance of the Castle Site.</a:t>
            </a:r>
          </a:p>
          <a:p>
            <a:endParaRPr lang="en-GB" sz="1600" dirty="0"/>
          </a:p>
          <a:p>
            <a:r>
              <a:rPr lang="en-GB" sz="1600" dirty="0"/>
              <a:t>Before you enter the grassy mound……</a:t>
            </a:r>
          </a:p>
          <a:p>
            <a:endParaRPr lang="en-GB" sz="1600" dirty="0"/>
          </a:p>
          <a:p>
            <a:r>
              <a:rPr lang="en-GB" sz="1600" dirty="0"/>
              <a:t>             Look across at the view on your left….</a:t>
            </a:r>
          </a:p>
          <a:p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5C28120-CF73-4470-A804-867126ED47BD}"/>
              </a:ext>
            </a:extLst>
          </p:cNvPr>
          <p:cNvSpPr/>
          <p:nvPr/>
        </p:nvSpPr>
        <p:spPr>
          <a:xfrm>
            <a:off x="4507706" y="7192962"/>
            <a:ext cx="8814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16643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700" dirty="0"/>
              <a:t>…..</a:t>
            </a:r>
            <a:r>
              <a:rPr lang="en-GB" sz="1600" dirty="0"/>
              <a:t>See how high up you have climbed  from the railway station.</a:t>
            </a:r>
          </a:p>
          <a:p>
            <a:endParaRPr lang="en-GB" sz="1600" dirty="0"/>
          </a:p>
          <a:p>
            <a:r>
              <a:rPr lang="en-GB" sz="1600" dirty="0"/>
              <a:t>And then….</a:t>
            </a:r>
          </a:p>
          <a:p>
            <a:endParaRPr lang="en-GB" sz="1600" dirty="0"/>
          </a:p>
          <a:p>
            <a:r>
              <a:rPr lang="en-GB" sz="1600" dirty="0"/>
              <a:t>Go into the grassy area and walk up the stepped path on your right and look across at the same view …..</a:t>
            </a:r>
          </a:p>
          <a:p>
            <a:endParaRPr lang="en-GB" sz="1700" dirty="0"/>
          </a:p>
          <a:p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9F114FD-57A1-476A-9D21-B1C43476528F}"/>
              </a:ext>
            </a:extLst>
          </p:cNvPr>
          <p:cNvSpPr/>
          <p:nvPr/>
        </p:nvSpPr>
        <p:spPr>
          <a:xfrm>
            <a:off x="4587875" y="6843580"/>
            <a:ext cx="688181" cy="241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06022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5252" y="4589225"/>
            <a:ext cx="5505450" cy="4347686"/>
          </a:xfrm>
        </p:spPr>
        <p:txBody>
          <a:bodyPr>
            <a:normAutofit/>
          </a:bodyPr>
          <a:lstStyle/>
          <a:p>
            <a:r>
              <a:rPr lang="en-GB" sz="1600" dirty="0"/>
              <a:t>This photo was taken before the new station was built.</a:t>
            </a:r>
          </a:p>
          <a:p>
            <a:endParaRPr lang="en-GB" sz="1600" dirty="0"/>
          </a:p>
          <a:p>
            <a:r>
              <a:rPr lang="en-GB" sz="1600" dirty="0"/>
              <a:t>How far you can see across to the west?</a:t>
            </a:r>
          </a:p>
          <a:p>
            <a:endParaRPr lang="en-GB" sz="1600" dirty="0"/>
          </a:p>
          <a:p>
            <a:r>
              <a:rPr lang="en-GB" sz="1600" dirty="0"/>
              <a:t>Imagine…. </a:t>
            </a:r>
          </a:p>
          <a:p>
            <a:pPr marL="177245" indent="-177245">
              <a:buFont typeface="Arial" panose="020B0604020202020204" pitchFamily="34" charset="0"/>
              <a:buChar char="•"/>
            </a:pPr>
            <a:r>
              <a:rPr lang="en-GB" sz="1600" dirty="0"/>
              <a:t>Standing even higher in the Medieval castle.</a:t>
            </a:r>
          </a:p>
          <a:p>
            <a:pPr marL="177245" indent="-177245">
              <a:buFont typeface="Arial" panose="020B0604020202020204" pitchFamily="34" charset="0"/>
              <a:buChar char="•"/>
            </a:pPr>
            <a:r>
              <a:rPr lang="en-GB" sz="1600" dirty="0"/>
              <a:t>How far a castle sentry could have seen…</a:t>
            </a:r>
          </a:p>
          <a:p>
            <a:r>
              <a:rPr lang="en-GB" sz="1600" dirty="0"/>
              <a:t>                                             …...on a clear day across to Daventry?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433C16-F671-4A66-864B-0E6964449FFB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AF10303-9454-40C5-9BD5-792F3FF6FE11}"/>
              </a:ext>
            </a:extLst>
          </p:cNvPr>
          <p:cNvSpPr/>
          <p:nvPr/>
        </p:nvSpPr>
        <p:spPr>
          <a:xfrm>
            <a:off x="5117306" y="7165631"/>
            <a:ext cx="770467" cy="179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40661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3906" y="4588624"/>
            <a:ext cx="5505450" cy="4347686"/>
          </a:xfrm>
        </p:spPr>
        <p:txBody>
          <a:bodyPr>
            <a:normAutofit/>
          </a:bodyPr>
          <a:lstStyle/>
          <a:p>
            <a:r>
              <a:rPr lang="en-GB" sz="1600" dirty="0"/>
              <a:t>Walk down to the middle of the grassy area………</a:t>
            </a:r>
          </a:p>
          <a:p>
            <a:r>
              <a:rPr lang="en-GB" sz="1600" dirty="0"/>
              <a:t>                           ………you are standing on castle remains.</a:t>
            </a:r>
          </a:p>
          <a:p>
            <a:endParaRPr lang="en-GB" sz="1600" dirty="0"/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Archaeological investigation has dispelled the belief that the Postern Gate is the only surviving part of Northampton Castle.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During the 1960/70s, excavations in this grassy area alongside St. Andrew’s road they uncovered the remains of one end of the Great Hall where Thomas Becket was tried.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Evidence was also found of the Queen’s chamber and chapel,</a:t>
            </a:r>
          </a:p>
          <a:p>
            <a:r>
              <a:rPr lang="en-GB" sz="1600" dirty="0"/>
              <a:t> and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the kitchens,</a:t>
            </a:r>
          </a:p>
          <a:p>
            <a:r>
              <a:rPr lang="en-GB" sz="1600" dirty="0"/>
              <a:t>  also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a </a:t>
            </a:r>
            <a:r>
              <a:rPr lang="en-GB" sz="1600" dirty="0" err="1"/>
              <a:t>garderobe</a:t>
            </a:r>
            <a:r>
              <a:rPr lang="en-GB" sz="1600" dirty="0"/>
              <a:t> pit (a toilet in a medieval building).</a:t>
            </a:r>
          </a:p>
          <a:p>
            <a:r>
              <a:rPr lang="en-GB" sz="1700" dirty="0"/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D8322-F68C-48E6-B44B-2BD824105C9B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1CA3396-D9F6-43A9-8DAE-6C0BFD665085}"/>
              </a:ext>
            </a:extLst>
          </p:cNvPr>
          <p:cNvSpPr/>
          <p:nvPr/>
        </p:nvSpPr>
        <p:spPr>
          <a:xfrm>
            <a:off x="5041106" y="8564562"/>
            <a:ext cx="653913" cy="165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4134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'You can read more about the historical significance of this site</a:t>
            </a:r>
            <a:endParaRPr lang="en-US" dirty="0"/>
          </a:p>
          <a:p>
            <a:r>
              <a:rPr lang="en-GB" dirty="0"/>
              <a:t>     on the two new information plaques installed on Castle Mound</a:t>
            </a:r>
            <a:endParaRPr lang="en-GB"/>
          </a:p>
          <a:p>
            <a:r>
              <a:rPr lang="en-GB" dirty="0"/>
              <a:t>     during a Medieval Fanfare Celebration in April 2018.'</a:t>
            </a:r>
            <a:endParaRPr lang="en-GB"/>
          </a:p>
          <a:p>
            <a:pPr>
              <a:lnSpc>
                <a:spcPct val="200000"/>
              </a:lnSpc>
            </a:pPr>
            <a:r>
              <a:rPr lang="en-GB" dirty="0"/>
              <a:t> 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739924"/>
            <a:ext cx="4863306" cy="364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20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Walk on down the grassy mound and turn round….</a:t>
            </a:r>
          </a:p>
          <a:p>
            <a:endParaRPr lang="en-GB" sz="1600" dirty="0"/>
          </a:p>
          <a:p>
            <a:r>
              <a:rPr lang="en-GB" sz="1600" dirty="0"/>
              <a:t>You are standing near the main entrance to the castle….</a:t>
            </a:r>
          </a:p>
          <a:p>
            <a:r>
              <a:rPr lang="en-GB" sz="1600" dirty="0"/>
              <a:t>                                                                     ….its north gate.</a:t>
            </a:r>
          </a:p>
          <a:p>
            <a:endParaRPr lang="en-GB" sz="1600" dirty="0"/>
          </a:p>
          <a:p>
            <a:r>
              <a:rPr lang="en-GB" sz="1600" dirty="0"/>
              <a:t>Recognise this area?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How often have you driven along St. Andrew’s road,</a:t>
            </a:r>
          </a:p>
          <a:p>
            <a:r>
              <a:rPr lang="en-GB" sz="1600" dirty="0"/>
              <a:t> or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 come out of the railway station carpark and turned right,</a:t>
            </a:r>
          </a:p>
          <a:p>
            <a:r>
              <a:rPr lang="en-GB" sz="1600" dirty="0"/>
              <a:t> and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not realised the significance of this  ‘patch’ of land?</a:t>
            </a:r>
          </a:p>
          <a:p>
            <a:endParaRPr lang="en-GB" sz="1600" dirty="0"/>
          </a:p>
          <a:p>
            <a:r>
              <a:rPr lang="en-GB" sz="1600" dirty="0"/>
              <a:t>                       Here lies Northampton Castle.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433C16-F671-4A66-864B-0E6964449FFB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9520763-9670-45D3-9660-4CD8CFCAB774}"/>
              </a:ext>
            </a:extLst>
          </p:cNvPr>
          <p:cNvSpPr/>
          <p:nvPr/>
        </p:nvSpPr>
        <p:spPr>
          <a:xfrm>
            <a:off x="4888706" y="7954962"/>
            <a:ext cx="611717" cy="16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36527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22843" y="4526429"/>
            <a:ext cx="5505450" cy="434768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en-GB" sz="1700" dirty="0"/>
          </a:p>
          <a:p>
            <a:r>
              <a:rPr lang="en-GB" sz="1700" dirty="0"/>
              <a:t>Why not…</a:t>
            </a:r>
          </a:p>
          <a:p>
            <a:endParaRPr lang="en-GB" sz="1700" dirty="0"/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Go to the railway station and  take time to look at all the references to the castle and read the information boards.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Look across the station carpark and see the difference in height up to the grassy mound and be amazed at Victorian engineering in clearing the ground.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Walk the route from the railway station to the grassy mound and envisage the scale of the medieval castle.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700" dirty="0"/>
              <a:t>Think about how the town’s ‘best kept secret’ is celebrated and  protected. </a:t>
            </a:r>
          </a:p>
          <a:p>
            <a:endParaRPr lang="en-GB" sz="1700" dirty="0"/>
          </a:p>
          <a:p>
            <a:endParaRPr lang="en-GB" sz="1700" dirty="0"/>
          </a:p>
          <a:p>
            <a:endParaRPr lang="en-GB" sz="1700" dirty="0"/>
          </a:p>
          <a:p>
            <a:endParaRPr lang="en-GB" sz="1700" dirty="0"/>
          </a:p>
          <a:p>
            <a:endParaRPr lang="en-GB" sz="1700" dirty="0"/>
          </a:p>
          <a:p>
            <a:endParaRPr lang="en-GB" sz="1700" dirty="0"/>
          </a:p>
          <a:p>
            <a:endParaRPr lang="en-GB" sz="1700" dirty="0"/>
          </a:p>
          <a:p>
            <a:endParaRPr lang="en-GB" sz="1700" dirty="0"/>
          </a:p>
          <a:p>
            <a:r>
              <a:rPr lang="en-GB" sz="1700" dirty="0"/>
              <a:t>The </a:t>
            </a:r>
            <a:r>
              <a:rPr lang="en-GB" sz="1700" i="1" dirty="0"/>
              <a:t>Friends of Northampton Castle </a:t>
            </a:r>
            <a:r>
              <a:rPr lang="en-GB" sz="1700" dirty="0"/>
              <a:t>thank you for your interest.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ACD56-F9B2-4E0E-B85E-58BC4E43AD4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15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b="1" dirty="0"/>
              <a:t>Northampton Castle  - in Victorian Times</a:t>
            </a:r>
          </a:p>
          <a:p>
            <a:endParaRPr lang="en-GB" sz="1700" u="sng" dirty="0"/>
          </a:p>
          <a:p>
            <a:endParaRPr lang="en-GB" sz="1700" u="sng" dirty="0"/>
          </a:p>
          <a:p>
            <a:r>
              <a:rPr lang="en-GB" sz="1400" dirty="0"/>
              <a:t>A popular response by people who know that Northampton once had a castle is usually something like:</a:t>
            </a:r>
          </a:p>
          <a:p>
            <a:endParaRPr lang="en-GB" sz="1400" dirty="0"/>
          </a:p>
          <a:p>
            <a:r>
              <a:rPr lang="en-GB" sz="1400" dirty="0"/>
              <a:t>‘…..Well it was all destroyed when they built the railway….. only the Postern gate remains……’</a:t>
            </a:r>
          </a:p>
          <a:p>
            <a:endParaRPr lang="en-GB" sz="1700" dirty="0"/>
          </a:p>
          <a:p>
            <a:endParaRPr lang="en-GB" sz="1700" dirty="0"/>
          </a:p>
          <a:p>
            <a:endParaRPr lang="en-GB" sz="1700" dirty="0"/>
          </a:p>
          <a:p>
            <a:r>
              <a:rPr lang="en-GB" sz="17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D8322-F68C-48E6-B44B-2BD824105C9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ACBA4C6-454F-4DEA-881E-CDA61B375F5E}"/>
              </a:ext>
            </a:extLst>
          </p:cNvPr>
          <p:cNvSpPr/>
          <p:nvPr/>
        </p:nvSpPr>
        <p:spPr>
          <a:xfrm>
            <a:off x="4962260" y="6642299"/>
            <a:ext cx="688446" cy="169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40982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700" b="1" dirty="0"/>
          </a:p>
          <a:p>
            <a:endParaRPr lang="en-GB" sz="1700" b="1" dirty="0"/>
          </a:p>
          <a:p>
            <a:r>
              <a:rPr lang="en-GB" sz="1400" dirty="0"/>
              <a:t>Demolished in the 1870’s and rebuilt not exactly…</a:t>
            </a:r>
          </a:p>
          <a:p>
            <a:r>
              <a:rPr lang="en-GB" sz="1400" dirty="0"/>
              <a:t>         … more reinterpreted…..</a:t>
            </a:r>
          </a:p>
          <a:p>
            <a:r>
              <a:rPr lang="en-GB" sz="1400" dirty="0"/>
              <a:t>                                 near the entrance to the railway station.</a:t>
            </a:r>
          </a:p>
          <a:p>
            <a:endParaRPr lang="en-GB" sz="1400" dirty="0"/>
          </a:p>
          <a:p>
            <a:r>
              <a:rPr lang="en-GB" sz="1400" dirty="0"/>
              <a:t>However,</a:t>
            </a:r>
          </a:p>
          <a:p>
            <a:endParaRPr lang="en-GB" sz="1400" dirty="0"/>
          </a:p>
          <a:p>
            <a:r>
              <a:rPr lang="en-GB" sz="1400" dirty="0"/>
              <a:t>There are more remains of the castle  …….</a:t>
            </a:r>
          </a:p>
          <a:p>
            <a:r>
              <a:rPr lang="en-GB" sz="1400" dirty="0"/>
              <a:t>                                                    just come this way……</a:t>
            </a:r>
          </a:p>
          <a:p>
            <a:endParaRPr lang="en-GB" sz="17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433C16-F671-4A66-864B-0E6964449FFB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D5AC5C8-596E-44F8-8D9A-13906B08FCAD}"/>
              </a:ext>
            </a:extLst>
          </p:cNvPr>
          <p:cNvSpPr/>
          <p:nvPr/>
        </p:nvSpPr>
        <p:spPr>
          <a:xfrm>
            <a:off x="4736306" y="7345363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69731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b="1" dirty="0"/>
              <a:t>The railway station carpark</a:t>
            </a:r>
            <a:endParaRPr lang="en-GB" sz="1600" dirty="0"/>
          </a:p>
          <a:p>
            <a:endParaRPr lang="en-GB" sz="1700" dirty="0"/>
          </a:p>
          <a:p>
            <a:r>
              <a:rPr lang="en-GB" sz="1600" dirty="0"/>
              <a:t>If you walk up the steps to the raised tier of parking….</a:t>
            </a:r>
          </a:p>
          <a:p>
            <a:endParaRPr lang="en-GB" sz="1600" dirty="0"/>
          </a:p>
          <a:p>
            <a:r>
              <a:rPr lang="en-GB" sz="1600" dirty="0"/>
              <a:t>You can see this view facing west.</a:t>
            </a:r>
          </a:p>
          <a:p>
            <a:endParaRPr lang="en-GB" sz="1600" dirty="0"/>
          </a:p>
          <a:p>
            <a:r>
              <a:rPr lang="en-GB" sz="1600" dirty="0"/>
              <a:t>Turn around and you can see…………..</a:t>
            </a:r>
          </a:p>
          <a:p>
            <a:endParaRPr lang="en-GB" sz="1700" dirty="0"/>
          </a:p>
          <a:p>
            <a:endParaRPr lang="en-GB" sz="1700" dirty="0"/>
          </a:p>
          <a:p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40D1117-FF33-4461-BE3D-282C4265D730}"/>
              </a:ext>
            </a:extLst>
          </p:cNvPr>
          <p:cNvSpPr/>
          <p:nvPr/>
        </p:nvSpPr>
        <p:spPr>
          <a:xfrm>
            <a:off x="4740805" y="6441017"/>
            <a:ext cx="688181" cy="16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60395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3906" y="4589939"/>
            <a:ext cx="5505450" cy="4347686"/>
          </a:xfrm>
        </p:spPr>
        <p:txBody>
          <a:bodyPr>
            <a:normAutofit/>
          </a:bodyPr>
          <a:lstStyle/>
          <a:p>
            <a:endParaRPr lang="en-GB" sz="1700" b="1" dirty="0"/>
          </a:p>
          <a:p>
            <a:r>
              <a:rPr lang="en-GB" sz="1700" dirty="0"/>
              <a:t>….this view.</a:t>
            </a:r>
          </a:p>
          <a:p>
            <a:endParaRPr lang="en-GB" sz="1700" b="1" dirty="0"/>
          </a:p>
          <a:p>
            <a:r>
              <a:rPr lang="en-GB" sz="1700" dirty="0"/>
              <a:t>Look up beyond the cars to the trees and grass bank…..</a:t>
            </a:r>
          </a:p>
          <a:p>
            <a:endParaRPr lang="en-GB" sz="1700" dirty="0"/>
          </a:p>
          <a:p>
            <a:r>
              <a:rPr lang="en-GB" sz="1700" dirty="0"/>
              <a:t>There lie remains of Northampton Castle.</a:t>
            </a:r>
          </a:p>
          <a:p>
            <a:endParaRPr lang="en-GB" sz="1700" dirty="0"/>
          </a:p>
          <a:p>
            <a:endParaRPr lang="en-GB" sz="1700" dirty="0"/>
          </a:p>
          <a:p>
            <a:r>
              <a:rPr lang="en-GB" sz="1700" dirty="0"/>
              <a:t>                                        So lets go there……….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3FBBDD1-6070-409B-BE9A-281F647C1058}"/>
              </a:ext>
            </a:extLst>
          </p:cNvPr>
          <p:cNvSpPr/>
          <p:nvPr/>
        </p:nvSpPr>
        <p:spPr>
          <a:xfrm>
            <a:off x="4740804" y="7165631"/>
            <a:ext cx="757502" cy="179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2241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700" b="1" dirty="0"/>
          </a:p>
          <a:p>
            <a:endParaRPr lang="en-GB" sz="1700" b="1" dirty="0"/>
          </a:p>
          <a:p>
            <a:r>
              <a:rPr lang="en-GB" sz="1600" dirty="0"/>
              <a:t>Starting at the front entrance of the railway station,</a:t>
            </a:r>
          </a:p>
          <a:p>
            <a:endParaRPr lang="en-GB" sz="1600" dirty="0"/>
          </a:p>
          <a:p>
            <a:r>
              <a:rPr lang="en-GB" sz="1600" dirty="0"/>
              <a:t>                              walk towards the town centre…….</a:t>
            </a:r>
          </a:p>
          <a:p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1B1FB8F-3B28-4B61-BE87-BE4CB5A888C1}"/>
              </a:ext>
            </a:extLst>
          </p:cNvPr>
          <p:cNvSpPr/>
          <p:nvPr/>
        </p:nvSpPr>
        <p:spPr>
          <a:xfrm>
            <a:off x="4696746" y="6049962"/>
            <a:ext cx="69241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45359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181" y="4589939"/>
            <a:ext cx="5505450" cy="4347686"/>
          </a:xfrm>
        </p:spPr>
        <p:txBody>
          <a:bodyPr>
            <a:normAutofit/>
          </a:bodyPr>
          <a:lstStyle/>
          <a:p>
            <a:r>
              <a:rPr lang="en-GB" sz="1600" dirty="0"/>
              <a:t>Pause at the postern gate.</a:t>
            </a:r>
          </a:p>
          <a:p>
            <a:endParaRPr lang="en-GB" sz="1600" dirty="0"/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Hopefully, looking in a more respectful state than this picture shows.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Read the sign.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Look at the brickwork.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Imagine the rich colour of the mighty Castle walls.</a:t>
            </a:r>
          </a:p>
          <a:p>
            <a:endParaRPr lang="en-GB" sz="1600" dirty="0"/>
          </a:p>
          <a:p>
            <a:r>
              <a:rPr lang="en-GB" sz="1600" dirty="0"/>
              <a:t>Continue on and cross St. Andrew’s road, </a:t>
            </a:r>
          </a:p>
          <a:p>
            <a:r>
              <a:rPr lang="en-GB" sz="1600" dirty="0"/>
              <a:t>                taking care by using the traffic crossing system.......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4F3EEFC-98F3-4EB5-A27D-B20F5A965896}"/>
              </a:ext>
            </a:extLst>
          </p:cNvPr>
          <p:cNvSpPr/>
          <p:nvPr/>
        </p:nvSpPr>
        <p:spPr>
          <a:xfrm flipV="1">
            <a:off x="4583906" y="7345362"/>
            <a:ext cx="838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26755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On the other side of the road pause to…..</a:t>
            </a:r>
          </a:p>
          <a:p>
            <a:r>
              <a:rPr lang="en-GB" sz="1600" dirty="0"/>
              <a:t> </a:t>
            </a:r>
          </a:p>
          <a:p>
            <a:r>
              <a:rPr lang="en-GB" sz="1600" dirty="0"/>
              <a:t>Read the information board about the castle.</a:t>
            </a:r>
          </a:p>
          <a:p>
            <a:endParaRPr lang="en-GB" sz="1600" dirty="0"/>
          </a:p>
          <a:p>
            <a:r>
              <a:rPr lang="en-GB" sz="1600" dirty="0"/>
              <a:t>and</a:t>
            </a:r>
          </a:p>
          <a:p>
            <a:endParaRPr lang="en-GB" sz="1600" dirty="0"/>
          </a:p>
          <a:p>
            <a:r>
              <a:rPr lang="en-GB" sz="1600" dirty="0"/>
              <a:t>Look at the wooden statue of the Town Crest  (Arms of Northampton).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It depicts a castle keep with portcullis raised on a mound supported by a lion on either side. 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The two English lions represent a Royal Castle.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It includes the town motto :-</a:t>
            </a:r>
          </a:p>
          <a:p>
            <a:r>
              <a:rPr lang="en-GB" sz="1600" dirty="0"/>
              <a:t>   ‘Castello </a:t>
            </a:r>
            <a:r>
              <a:rPr lang="en-GB" sz="1600" dirty="0" err="1"/>
              <a:t>Fortior</a:t>
            </a:r>
            <a:r>
              <a:rPr lang="en-GB" sz="1600" dirty="0"/>
              <a:t> Concordia’ (Peace is stronger than a fortress.)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r>
              <a:rPr lang="en-GB" sz="1600" dirty="0"/>
              <a:t>It combines royal and local emblems.</a:t>
            </a:r>
          </a:p>
          <a:p>
            <a:pPr marL="295408" indent="-295408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dirty="0"/>
              <a:t>                                                   Then……</a:t>
            </a:r>
          </a:p>
          <a:p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E07B7D4-74CA-4372-9165-3D8B696D6B6B}"/>
              </a:ext>
            </a:extLst>
          </p:cNvPr>
          <p:cNvSpPr/>
          <p:nvPr/>
        </p:nvSpPr>
        <p:spPr>
          <a:xfrm>
            <a:off x="4504087" y="8564562"/>
            <a:ext cx="917575" cy="16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55987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Walk up the hill and you will see …….</a:t>
            </a:r>
          </a:p>
          <a:p>
            <a:endParaRPr lang="en-GB" sz="1600" dirty="0"/>
          </a:p>
          <a:p>
            <a:r>
              <a:rPr lang="en-GB" sz="1600" dirty="0"/>
              <a:t>  The first of a number of wooden knights….</a:t>
            </a:r>
          </a:p>
          <a:p>
            <a:endParaRPr lang="en-GB" sz="1600" dirty="0"/>
          </a:p>
          <a:p>
            <a:r>
              <a:rPr lang="en-GB" sz="1600" dirty="0"/>
              <a:t>                                                      …. guarding the castle maybe?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5D5F-B18A-4DC7-9CAF-757957002BD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804B6B1-2025-411C-B78E-4582FB024EFB}"/>
              </a:ext>
            </a:extLst>
          </p:cNvPr>
          <p:cNvSpPr/>
          <p:nvPr/>
        </p:nvSpPr>
        <p:spPr>
          <a:xfrm>
            <a:off x="5043220" y="6534468"/>
            <a:ext cx="691881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31" tIns="47265" rIns="94531" bIns="47265"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66601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AD77-7C3A-4FAF-A5CD-C1A05108EC1C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1AD77-7C3A-4FAF-A5CD-C1A05108EC1C}" type="datetimeFigureOut">
              <a:rPr lang="en-GB" smtClean="0"/>
              <a:pPr/>
              <a:t>09/07/2018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B40CA-52BC-483E-A886-5299D652A53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thamptoncastle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/>
            <a:r>
              <a:rPr lang="en-GB" dirty="0"/>
              <a:t>Here lies Northampton Castle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350" y="4437063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/>
              <a:t>The Friends of Northampton Castle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/>
              <a:t>Aiming for Northampton’s past to play a part in our future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2400" dirty="0"/>
          </a:p>
        </p:txBody>
      </p:sp>
      <p:pic>
        <p:nvPicPr>
          <p:cNvPr id="2052" name="Picture 1"/>
          <p:cNvPicPr>
            <a:picLocks noChangeAspect="1" noChangeArrowheads="1"/>
          </p:cNvPicPr>
          <p:nvPr/>
        </p:nvPicPr>
        <p:blipFill>
          <a:blip r:embed="rId3" cstate="print"/>
          <a:srcRect l="37030" t="28461" r="38031" b="38179"/>
          <a:stretch>
            <a:fillRect/>
          </a:stretch>
        </p:blipFill>
        <p:spPr bwMode="auto">
          <a:xfrm>
            <a:off x="2916238" y="1814513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ulia\Pictures\Aug 2016 re castle site\DSCN5653.JPG"/>
          <p:cNvPicPr>
            <a:picLocks noChangeAspect="1" noChangeArrowheads="1"/>
          </p:cNvPicPr>
          <p:nvPr/>
        </p:nvPicPr>
        <p:blipFill rotWithShape="1">
          <a:blip r:embed="rId3" cstate="print"/>
          <a:srcRect l="11322" r="8292" b="13962"/>
          <a:stretch/>
        </p:blipFill>
        <p:spPr bwMode="auto">
          <a:xfrm>
            <a:off x="36094" y="18661"/>
            <a:ext cx="5069306" cy="4629539"/>
          </a:xfrm>
          <a:prstGeom prst="rect">
            <a:avLst/>
          </a:prstGeom>
          <a:noFill/>
        </p:spPr>
      </p:pic>
      <p:pic>
        <p:nvPicPr>
          <p:cNvPr id="3" name="Picture 2" descr="C:\Users\Julia\Pictures\Aug 2016 re castle site\DSCN5655.JPG">
            <a:extLst>
              <a:ext uri="{FF2B5EF4-FFF2-40B4-BE49-F238E27FC236}">
                <a16:creationId xmlns:a16="http://schemas.microsoft.com/office/drawing/2014/main" id="{697F2FE4-69F0-4AC3-A537-58B733711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1432" t="13121" r="25659" b="8036"/>
          <a:stretch/>
        </p:blipFill>
        <p:spPr bwMode="auto">
          <a:xfrm rot="5400000">
            <a:off x="4975367" y="2613169"/>
            <a:ext cx="4267200" cy="39176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HERITAGE PROJECT 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665"/>
            <a:ext cx="9144000" cy="563582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838200" y="594360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Chalk Lane carpark – looking northwards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ulia\Pictures\Aug 2016 re castle site\DSCN5660.JPG"/>
          <p:cNvPicPr>
            <a:picLocks noChangeAspect="1" noChangeArrowheads="1"/>
          </p:cNvPicPr>
          <p:nvPr/>
        </p:nvPicPr>
        <p:blipFill rotWithShape="1">
          <a:blip r:embed="rId3" cstate="print"/>
          <a:srcRect l="290" r="11288"/>
          <a:stretch/>
        </p:blipFill>
        <p:spPr bwMode="auto">
          <a:xfrm>
            <a:off x="4800600" y="1479544"/>
            <a:ext cx="4343400" cy="5397392"/>
          </a:xfrm>
          <a:prstGeom prst="rect">
            <a:avLst/>
          </a:prstGeom>
          <a:noFill/>
        </p:spPr>
      </p:pic>
      <p:pic>
        <p:nvPicPr>
          <p:cNvPr id="3" name="Picture 2" descr="C:\Users\Julia\Pictures\Aug 2016 re castle site\DSCN5657.JPG">
            <a:extLst>
              <a:ext uri="{FF2B5EF4-FFF2-40B4-BE49-F238E27FC236}">
                <a16:creationId xmlns:a16="http://schemas.microsoft.com/office/drawing/2014/main" id="{A9E85D47-91AA-4928-9AD0-87780C038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00600" cy="3836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151F4-1C02-4F76-A63F-51DE2C0A6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694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7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Julia\Documents\FONC\Talk material\pictures\FoNC\DSCN0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7150"/>
            <a:ext cx="8991600" cy="6743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lia\Documents\FONC\Talk material\pictures\FoNC\DSCN00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9220200" cy="6744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itting, grass&#10;&#10;Description generated with high confidence">
            <a:extLst>
              <a:ext uri="{FF2B5EF4-FFF2-40B4-BE49-F238E27FC236}">
                <a16:creationId xmlns:a16="http://schemas.microsoft.com/office/drawing/2014/main" id="{4E15D2C8-5A74-4872-A3C0-7C67D0430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82" y="588753"/>
            <a:ext cx="7099538" cy="484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99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Julia\Documents\FONC\Talk material\pictures\FoNC\DSCN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14300"/>
            <a:ext cx="8991600" cy="6743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5877272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Friends of Northampton Castle  (FONC)</a:t>
            </a:r>
          </a:p>
          <a:p>
            <a:r>
              <a:rPr lang="en-GB" dirty="0">
                <a:hlinkClick r:id="rId3"/>
              </a:rPr>
              <a:t>www.northamptoncastle.com</a:t>
            </a:r>
            <a:r>
              <a:rPr lang="en-GB" dirty="0"/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536" t="19366" r="30411" b="13500"/>
          <a:stretch>
            <a:fillRect/>
          </a:stretch>
        </p:blipFill>
        <p:spPr bwMode="auto">
          <a:xfrm>
            <a:off x="0" y="-161"/>
            <a:ext cx="9144000" cy="581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Julia\Documents\FONC\Talk material\library photos\view 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7150"/>
            <a:ext cx="8991600" cy="6743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castle 140.jpg"/>
          <p:cNvPicPr>
            <a:picLocks noChangeAspect="1"/>
          </p:cNvPicPr>
          <p:nvPr/>
        </p:nvPicPr>
        <p:blipFill rotWithShape="1">
          <a:blip r:embed="rId3" cstate="print"/>
          <a:srcRect l="29331" t="28215" r="19151" b="26182"/>
          <a:stretch/>
        </p:blipFill>
        <p:spPr>
          <a:xfrm>
            <a:off x="5562600" y="2297818"/>
            <a:ext cx="3547188" cy="45446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188298"/>
            <a:ext cx="6830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The Postern Gate </a:t>
            </a:r>
          </a:p>
        </p:txBody>
      </p:sp>
      <p:pic>
        <p:nvPicPr>
          <p:cNvPr id="5" name="Picture 2" descr="C:\Users\Julia\Documents\FONC\Talk material\library photos\view 16.JPG">
            <a:extLst>
              <a:ext uri="{FF2B5EF4-FFF2-40B4-BE49-F238E27FC236}">
                <a16:creationId xmlns:a16="http://schemas.microsoft.com/office/drawing/2014/main" id="{4D517C05-28CC-4FD8-BD85-0391CD064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441" y="917431"/>
            <a:ext cx="5177559" cy="388316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99B51-5782-4C97-A83D-55317B3472BA}"/>
              </a:ext>
            </a:extLst>
          </p:cNvPr>
          <p:cNvSpPr txBox="1"/>
          <p:nvPr/>
        </p:nvSpPr>
        <p:spPr>
          <a:xfrm>
            <a:off x="381000" y="4876800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During demolition</a:t>
            </a:r>
          </a:p>
          <a:p>
            <a:endParaRPr lang="en-GB" dirty="0"/>
          </a:p>
          <a:p>
            <a:r>
              <a:rPr lang="en-GB" dirty="0"/>
              <a:t>                              and</a:t>
            </a:r>
          </a:p>
          <a:p>
            <a:endParaRPr lang="en-GB" dirty="0"/>
          </a:p>
          <a:p>
            <a:r>
              <a:rPr lang="en-GB" dirty="0"/>
              <a:t>                                         How it looks now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908E1-A547-4EBC-A8AC-3E8AC72B13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1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E5282-6C7F-4C2D-8F04-15514B472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0"/>
          <a:stretch/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EA4DFF-C122-4438-A687-14BD9FD213E6}"/>
              </a:ext>
            </a:extLst>
          </p:cNvPr>
          <p:cNvSpPr txBox="1"/>
          <p:nvPr/>
        </p:nvSpPr>
        <p:spPr>
          <a:xfrm>
            <a:off x="381000" y="60198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View from raised tier of railway station carpark – looking  eastwards</a:t>
            </a:r>
          </a:p>
        </p:txBody>
      </p:sp>
    </p:spTree>
    <p:extLst>
      <p:ext uri="{BB962C8B-B14F-4D97-AF65-F5344CB8AC3E}">
        <p14:creationId xmlns:p14="http://schemas.microsoft.com/office/powerpoint/2010/main" val="1238243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4A6C4-7DF2-4322-BD3A-5DFBDA54C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2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02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6FCDD7-29F4-4678-9634-6B8A0C18D5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97" r="9016" b="8197"/>
          <a:stretch/>
        </p:blipFill>
        <p:spPr>
          <a:xfrm rot="5400000">
            <a:off x="1209868" y="695132"/>
            <a:ext cx="68766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Julia\Pictures\Aug 2016 re castle site\DSCN5652.JPG"/>
          <p:cNvPicPr>
            <a:picLocks noChangeAspect="1" noChangeArrowheads="1"/>
          </p:cNvPicPr>
          <p:nvPr/>
        </p:nvPicPr>
        <p:blipFill rotWithShape="1">
          <a:blip r:embed="rId3" cstate="print"/>
          <a:srcRect l="845" t="-1" r="845" b="5615"/>
          <a:stretch/>
        </p:blipFill>
        <p:spPr bwMode="auto">
          <a:xfrm>
            <a:off x="0" y="1"/>
            <a:ext cx="9144000" cy="6865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ulia\Pictures\Aug 2016 re castle site\DSCN5654.JPG"/>
          <p:cNvPicPr>
            <a:picLocks noChangeAspect="1" noChangeArrowheads="1"/>
          </p:cNvPicPr>
          <p:nvPr/>
        </p:nvPicPr>
        <p:blipFill>
          <a:blip r:embed="rId3" cstate="print"/>
          <a:srcRect l="21497" t="9285" r="21318" b="14687"/>
          <a:stretch>
            <a:fillRect/>
          </a:stretch>
        </p:blipFill>
        <p:spPr bwMode="auto">
          <a:xfrm rot="5400000">
            <a:off x="981185" y="-543"/>
            <a:ext cx="6791758" cy="6772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936</Words>
  <Application>Microsoft Office PowerPoint</Application>
  <PresentationFormat>On-screen Show (4:3)</PresentationFormat>
  <Paragraphs>198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Here lies Northampton Castle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Julia</dc:creator>
  <cp:lastModifiedBy>user</cp:lastModifiedBy>
  <cp:revision>107</cp:revision>
  <cp:lastPrinted>2018-04-18T10:12:47Z</cp:lastPrinted>
  <dcterms:created xsi:type="dcterms:W3CDTF">2016-09-02T11:18:40Z</dcterms:created>
  <dcterms:modified xsi:type="dcterms:W3CDTF">2018-07-09T19:09:46Z</dcterms:modified>
</cp:coreProperties>
</file>